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347" r:id="rId2"/>
    <p:sldId id="363" r:id="rId3"/>
    <p:sldId id="362" r:id="rId4"/>
    <p:sldId id="367" r:id="rId5"/>
    <p:sldId id="368" r:id="rId6"/>
  </p:sldIdLst>
  <p:sldSz cx="9144000" cy="6858000" type="screen4x3"/>
  <p:notesSz cx="7010400" cy="92964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008000"/>
    <a:srgbClr val="FF3300"/>
    <a:srgbClr val="FF0000"/>
    <a:srgbClr val="3366FF"/>
    <a:srgbClr val="3249BE"/>
    <a:srgbClr val="00FF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1269" autoAdjust="0"/>
  </p:normalViewPr>
  <p:slideViewPr>
    <p:cSldViewPr>
      <p:cViewPr>
        <p:scale>
          <a:sx n="100" d="100"/>
          <a:sy n="100" d="100"/>
        </p:scale>
        <p:origin x="-42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6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96" y="1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622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96" y="8832622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73B1B2E-1C07-4B0F-B41B-25FBD4423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1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6311"/>
            <a:ext cx="5608975" cy="41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noProof="0" smtClean="0"/>
              <a:t>Click to edit Master text styles</a:t>
            </a:r>
          </a:p>
          <a:p>
            <a:pPr lvl="1"/>
            <a:r>
              <a:rPr lang="es-CR" noProof="0" smtClean="0"/>
              <a:t>Second level</a:t>
            </a:r>
          </a:p>
          <a:p>
            <a:pPr lvl="2"/>
            <a:r>
              <a:rPr lang="es-CR" noProof="0" smtClean="0"/>
              <a:t>Third level</a:t>
            </a:r>
          </a:p>
          <a:p>
            <a:pPr lvl="3"/>
            <a:r>
              <a:rPr lang="es-CR" noProof="0" smtClean="0"/>
              <a:t>Fourth level</a:t>
            </a:r>
          </a:p>
          <a:p>
            <a:pPr lvl="4"/>
            <a:r>
              <a:rPr lang="es-CR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6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31136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B3CF9572-D1CB-4F60-878A-0369C3471415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B8CBE-E206-4684-BA37-8F78818D2CC1}" type="slidenum">
              <a:rPr lang="es-CR" smtClean="0"/>
              <a:pPr/>
              <a:t>1</a:t>
            </a:fld>
            <a:endParaRPr lang="es-C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51375" cy="348773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14" y="4416311"/>
            <a:ext cx="5608975" cy="418442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09A09-C36E-4230-9B23-524AB76054B4}" type="slidenum">
              <a:rPr lang="es-CR" smtClean="0"/>
              <a:pPr/>
              <a:t>2</a:t>
            </a:fld>
            <a:endParaRPr lang="es-C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09A09-C36E-4230-9B23-524AB76054B4}" type="slidenum">
              <a:rPr lang="es-CR" smtClean="0"/>
              <a:pPr/>
              <a:t>3</a:t>
            </a:fld>
            <a:endParaRPr lang="es-C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228600" y="5334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104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895600" y="1371600"/>
            <a:ext cx="5867400" cy="2286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r>
              <a:rPr lang="es-CR"/>
              <a:t>Click to edit Master title style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71800" y="4267200"/>
            <a:ext cx="57912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s-CR"/>
              <a:t>Click to edit Master subtitle style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EFCA3-4068-454B-A657-193763792478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A856-A597-4CE4-A81B-5C673C385DD3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B701E-3F16-414C-805B-CDA653D7D25C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D0219-5616-405E-819A-33B93F296322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59C2-2487-46A4-A801-35073C870403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D613A-5C99-429A-8D2B-4B707EC26ECB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15F9-2441-4C5C-B30D-896DAD8C6838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F5B3E-A698-44C5-9CA6-2B5C587229C7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3745-16CC-4DFA-9FE5-5295516AB65F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B66B-82AE-45A5-B6F1-6D90FF30F96B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10C1-6CE1-4696-A277-5F53C9F10403}" type="slidenum">
              <a:rPr lang="es-CR"/>
              <a:pPr>
                <a:defRPr/>
              </a:pPr>
              <a:t>‹#›</a:t>
            </a:fld>
            <a:endParaRPr lang="es-C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52400" y="304800"/>
            <a:ext cx="2176121" cy="718830"/>
            <a:chOff x="1795077" y="-84385"/>
            <a:chExt cx="2176121" cy="718830"/>
          </a:xfrm>
        </p:grpSpPr>
        <p:sp>
          <p:nvSpPr>
            <p:cNvPr id="11" name="Título 1"/>
            <p:cNvSpPr txBox="1">
              <a:spLocks/>
            </p:cNvSpPr>
            <p:nvPr userDrawn="1"/>
          </p:nvSpPr>
          <p:spPr>
            <a:xfrm>
              <a:off x="1802603" y="-84385"/>
              <a:ext cx="2168595" cy="320038"/>
            </a:xfrm>
            <a:prstGeom prst="rect">
              <a:avLst/>
            </a:prstGeom>
          </p:spPr>
          <p:txBody>
            <a:bodyPr/>
            <a:lstStyle/>
            <a:p>
              <a:pPr marL="0" marR="0" lvl="0" indent="0" algn="l" defTabSz="30252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2000" b="1" i="0" u="none" strike="noStrike" kern="10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PRO</a:t>
              </a:r>
              <a:r>
                <a:rPr kumimoji="0" lang="es-ES_tradnl" sz="2000" b="0" i="0" u="none" strike="noStrike" kern="10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grama</a:t>
              </a:r>
              <a:r>
                <a:rPr kumimoji="0" lang="es-ES_tradnl" sz="2000" b="1" i="0" u="none" strike="noStrike" kern="10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 </a:t>
              </a:r>
              <a:r>
                <a:rPr kumimoji="0" lang="es-ES_tradnl" sz="2000" b="0" i="0" u="none" strike="noStrike" kern="10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de</a:t>
              </a:r>
            </a:p>
          </p:txBody>
        </p:sp>
        <p:sp>
          <p:nvSpPr>
            <p:cNvPr id="12" name="Título 1"/>
            <p:cNvSpPr txBox="1">
              <a:spLocks/>
            </p:cNvSpPr>
            <p:nvPr userDrawn="1"/>
          </p:nvSpPr>
          <p:spPr>
            <a:xfrm>
              <a:off x="1796008" y="125044"/>
              <a:ext cx="1704979" cy="317861"/>
            </a:xfrm>
            <a:prstGeom prst="rect">
              <a:avLst/>
            </a:prstGeom>
          </p:spPr>
          <p:txBody>
            <a:bodyPr/>
            <a:lstStyle/>
            <a:p>
              <a:pPr marL="0" marR="0" lvl="0" indent="0" algn="l" defTabSz="30252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2000" b="1" i="0" u="none" strike="noStrike" kern="8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DI</a:t>
              </a:r>
              <a:r>
                <a:rPr kumimoji="0" lang="es-ES_tradnl" sz="2000" b="0" i="0" u="none" strike="noStrike" kern="8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fusión</a:t>
              </a:r>
            </a:p>
          </p:txBody>
        </p:sp>
        <p:sp>
          <p:nvSpPr>
            <p:cNvPr id="13" name="Título 1"/>
            <p:cNvSpPr txBox="1">
              <a:spLocks/>
            </p:cNvSpPr>
            <p:nvPr userDrawn="1"/>
          </p:nvSpPr>
          <p:spPr>
            <a:xfrm>
              <a:off x="1795077" y="335253"/>
              <a:ext cx="2136922" cy="299192"/>
            </a:xfrm>
            <a:prstGeom prst="rect">
              <a:avLst/>
            </a:prstGeom>
          </p:spPr>
          <p:txBody>
            <a:bodyPr/>
            <a:lstStyle/>
            <a:p>
              <a:pPr marL="0" marR="0" lvl="0" indent="0" algn="l" defTabSz="30252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2000" b="1" i="0" u="none" strike="noStrike" kern="8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BUR</a:t>
              </a:r>
              <a:r>
                <a:rPr kumimoji="0" lang="es-ES_tradnl" sz="2000" b="0" i="0" u="none" strike="noStrike" kern="80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25000"/>
                    </a:schemeClr>
                  </a:solidFill>
                  <a:effectLst/>
                  <a:uLnTx/>
                  <a:uFillTx/>
                  <a:latin typeface="Montserrat" pitchFamily="2" charset="0"/>
                  <a:ea typeface="Aller" charset="0"/>
                  <a:cs typeface="Aller" charset="0"/>
                </a:rPr>
                <a:t>sátil</a:t>
              </a:r>
              <a:endParaRPr kumimoji="0" lang="es-ES" sz="2000" b="0" i="0" u="none" strike="noStrike" kern="80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Montserrat" pitchFamily="2" charset="0"/>
                <a:ea typeface="Aller" charset="0"/>
                <a:cs typeface="Aller" charset="0"/>
              </a:endParaRPr>
            </a:p>
          </p:txBody>
        </p:sp>
      </p:grpSp>
      <p:pic>
        <p:nvPicPr>
          <p:cNvPr id="63489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194967"/>
            <a:ext cx="6000750" cy="64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AMC - LOGO - RGB - SIN FOND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791325" y="6218300"/>
            <a:ext cx="1547940" cy="611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38200" y="1752600"/>
            <a:ext cx="74676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ctr">
              <a:spcBef>
                <a:spcPts val="0"/>
              </a:spcBef>
              <a:spcAft>
                <a:spcPts val="1800"/>
              </a:spcAft>
            </a:pPr>
            <a:r>
              <a:rPr lang="es-AR" sz="28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563 </a:t>
            </a:r>
            <a:r>
              <a:rPr lang="es-AR" sz="28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alumnos inscriptos</a:t>
            </a:r>
          </a:p>
          <a:p>
            <a:pPr marL="173038" indent="-173038" algn="ctr">
              <a:spcBef>
                <a:spcPts val="0"/>
              </a:spcBef>
              <a:spcAft>
                <a:spcPts val="1800"/>
              </a:spcAft>
            </a:pPr>
            <a:r>
              <a:rPr lang="es-AR" sz="28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17 Universidades</a:t>
            </a:r>
            <a:endParaRPr lang="es-AR" sz="2800" dirty="0">
              <a:solidFill>
                <a:srgbClr val="92D050"/>
              </a:solidFill>
              <a:latin typeface="Calibri" pitchFamily="34" charset="0"/>
              <a:cs typeface="Calibri" pitchFamily="34" charset="0"/>
            </a:endParaRPr>
          </a:p>
          <a:p>
            <a:pPr marL="173038" indent="-173038" algn="ctr">
              <a:spcBef>
                <a:spcPts val="0"/>
              </a:spcBef>
              <a:spcAft>
                <a:spcPts val="1200"/>
              </a:spcAft>
            </a:pPr>
            <a:r>
              <a:rPr lang="es-AR" sz="28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7 </a:t>
            </a:r>
            <a:r>
              <a:rPr lang="es-AR" sz="28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Provincias: </a:t>
            </a:r>
            <a:endParaRPr lang="es-AR" sz="2800" dirty="0" smtClean="0">
              <a:solidFill>
                <a:srgbClr val="92D050"/>
              </a:solidFill>
              <a:latin typeface="Calibri" pitchFamily="34" charset="0"/>
              <a:cs typeface="Calibri" pitchFamily="34" charset="0"/>
            </a:endParaRPr>
          </a:p>
          <a:p>
            <a:pPr marL="630238" lvl="1" indent="-173038" algn="ctr"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s-AR" sz="20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C.A.B.A., Corrientes, Entre Ríos,</a:t>
            </a:r>
          </a:p>
          <a:p>
            <a:pPr marL="630238" lvl="1" indent="-173038" algn="ctr">
              <a:spcBef>
                <a:spcPts val="0"/>
              </a:spcBef>
              <a:spcAft>
                <a:spcPts val="1800"/>
              </a:spcAft>
              <a:buSzPct val="75000"/>
            </a:pPr>
            <a:r>
              <a:rPr lang="es-AR" sz="20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Mendoza, Misiones, San Luis y Santa Fe.</a:t>
            </a:r>
          </a:p>
          <a:p>
            <a:pPr marL="173038" indent="-173038" algn="ctr">
              <a:spcBef>
                <a:spcPts val="0"/>
              </a:spcBef>
              <a:spcAft>
                <a:spcPts val="1800"/>
              </a:spcAft>
            </a:pPr>
            <a:r>
              <a:rPr lang="es-AR" sz="28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4 Notebooks de premio</a:t>
            </a:r>
          </a:p>
          <a:p>
            <a:pPr marL="173038" indent="-173038" algn="ctr">
              <a:spcBef>
                <a:spcPts val="0"/>
              </a:spcBef>
              <a:spcAft>
                <a:spcPts val="1800"/>
              </a:spcAft>
            </a:pPr>
            <a:r>
              <a:rPr lang="es-AR" sz="28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Las 2 Mejores Carteras “le ganaron al Mercado”</a:t>
            </a:r>
            <a:endParaRPr lang="es-AR" sz="2800" dirty="0">
              <a:solidFill>
                <a:srgbClr val="92D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 bwMode="auto">
          <a:xfrm>
            <a:off x="2438400" y="304800"/>
            <a:ext cx="61722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AR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Universidades  2017</a:t>
            </a:r>
            <a:br>
              <a:rPr lang="es-AR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</a:br>
            <a:r>
              <a:rPr lang="es-AR" sz="24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Simulación del 8 de mayo al 19 de junio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6"/>
          <p:cNvSpPr>
            <a:spLocks noGrp="1"/>
          </p:cNvSpPr>
          <p:nvPr>
            <p:ph type="title"/>
          </p:nvPr>
        </p:nvSpPr>
        <p:spPr bwMode="auto">
          <a:xfrm>
            <a:off x="2971800" y="533400"/>
            <a:ext cx="6400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AR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1º Puesto 2017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7181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429000"/>
            <a:ext cx="4427537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6"/>
          <p:cNvSpPr>
            <a:spLocks noGrp="1"/>
          </p:cNvSpPr>
          <p:nvPr>
            <p:ph type="title"/>
          </p:nvPr>
        </p:nvSpPr>
        <p:spPr bwMode="auto">
          <a:xfrm>
            <a:off x="2895600" y="533400"/>
            <a:ext cx="5257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AR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2º Puesto 2017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181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505200"/>
            <a:ext cx="4594225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>
            <a:spLocks noGrp="1"/>
          </p:cNvSpPr>
          <p:nvPr>
            <p:ph type="title"/>
          </p:nvPr>
        </p:nvSpPr>
        <p:spPr bwMode="auto">
          <a:xfrm>
            <a:off x="2362200" y="609600"/>
            <a:ext cx="6400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AR" sz="30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Rentabilidad de las Carteras Ganadoras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609600" y="3352800"/>
            <a:ext cx="792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Rentabilidad de las Carteras Ganadoras y evolución de los Índices de Mercado durante la Simulación</a:t>
            </a:r>
            <a:endParaRPr lang="es-AR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7" y="1600200"/>
            <a:ext cx="853916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7864475" cy="21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>
            <a:spLocks noGrp="1"/>
          </p:cNvSpPr>
          <p:nvPr>
            <p:ph type="title"/>
          </p:nvPr>
        </p:nvSpPr>
        <p:spPr bwMode="auto">
          <a:xfrm>
            <a:off x="2362200" y="609600"/>
            <a:ext cx="6400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AR" sz="30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Rentabilidad de las Carteras Ganadoras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31013"/>
            <a:ext cx="8610600" cy="323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4183</TotalTime>
  <Words>75</Words>
  <Application>Microsoft Office PowerPoint</Application>
  <PresentationFormat>On-screen Show (4:3)</PresentationFormat>
  <Paragraphs>16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Cascade</vt:lpstr>
      <vt:lpstr>Universidades  2017 Simulación del 8 de mayo al 19 de junio</vt:lpstr>
      <vt:lpstr>1º Puesto 2017</vt:lpstr>
      <vt:lpstr>2º Puesto 2017</vt:lpstr>
      <vt:lpstr>Rentabilidad de las Carteras Ganadoras</vt:lpstr>
      <vt:lpstr>Rentabilidad de las Carteras Ganadoras</vt:lpstr>
    </vt:vector>
  </TitlesOfParts>
  <Company>Bolsa Nacional de Valores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 Vidoni</dc:creator>
  <cp:lastModifiedBy>avidoni</cp:lastModifiedBy>
  <cp:revision>268</cp:revision>
  <dcterms:created xsi:type="dcterms:W3CDTF">2006-08-23T15:29:22Z</dcterms:created>
  <dcterms:modified xsi:type="dcterms:W3CDTF">2017-11-02T15:49:10Z</dcterms:modified>
</cp:coreProperties>
</file>